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4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2" r:id="rId7"/>
    <p:sldId id="284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custDataLst>
    <p:tags r:id="rId32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htmlPubPr pubBrowser="v4" r:id="rId1">
    <p:sldAll/>
  </p:htmlPubPr>
  <p:webPr encoding="windows-1252"/>
  <p:showPr showNarration="1">
    <p:present/>
    <p:sldAll/>
    <p:penClr>
      <a:schemeClr val="tx1"/>
    </p:penClr>
  </p:showPr>
  <p:clrMru>
    <a:srgbClr val="6600FF"/>
    <a:srgbClr val="009999"/>
    <a:srgbClr val="FF3300"/>
    <a:srgbClr val="FF6633"/>
    <a:srgbClr val="F8F8F8"/>
    <a:srgbClr val="FFFF99"/>
    <a:srgbClr val="FFFF0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32787"/>
    <p:restoredTop sz="90929"/>
  </p:normalViewPr>
  <p:slideViewPr>
    <p:cSldViewPr>
      <p:cViewPr varScale="1">
        <p:scale>
          <a:sx n="71" d="100"/>
          <a:sy n="71" d="100"/>
        </p:scale>
        <p:origin x="-8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8" d="100"/>
          <a:sy n="58" d="100"/>
        </p:scale>
        <p:origin x="-1812" y="-72"/>
      </p:cViewPr>
      <p:guideLst>
        <p:guide orient="horz" pos="2880"/>
        <p:guide pos="2160"/>
      </p:guideLst>
    </p:cSldViewPr>
  </p:notesViewPr>
  <p:gridSpacing cx="78028800" cy="78028800"/>
</p:viewPr>
</file>

<file path=ppt/_rels/presProps.xml.rels><?xml version="1.0" encoding="UTF-8" standalone="yes"?>
<Relationships xmlns="http://schemas.openxmlformats.org/package/2006/relationships"><Relationship Id="rId1" Type="http://schemas.openxmlformats.org/officeDocument/2006/relationships/htmlPubSaveAs" Target="file:///F:\PUBLIC.WWW\NTbooks.htm" TargetMode="External"/></Relationships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9588AE6-D8B3-487E-BA73-556ED4B433B2}" type="datetimeFigureOut">
              <a:rPr lang="en-US"/>
              <a:pPr>
                <a:defRPr/>
              </a:pPr>
              <a:t>10/3/2008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CA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80D92D2-B31B-4EE8-87CD-6EAA27CD1B2B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</p:grp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</p:grpSp>
      <p:grpSp>
        <p:nvGrpSpPr>
          <p:cNvPr id="13" name="Group 13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</p:grpSp>
      <p:sp>
        <p:nvSpPr>
          <p:cNvPr id="34835" name="Rectangle 1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81200"/>
            <a:ext cx="7772400" cy="1143000"/>
          </a:xfrm>
        </p:spPr>
        <p:txBody>
          <a:bodyPr anchor="ctr"/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4836" name="Rectangle 2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8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6" name="Rectangle 21"/>
          <p:cNvSpPr>
            <a:spLocks noGrp="1" noChangeArrowheads="1"/>
          </p:cNvSpPr>
          <p:nvPr>
            <p:ph type="dt" sz="quarter" idx="10"/>
          </p:nvPr>
        </p:nvSpPr>
        <p:spPr>
          <a:xfrm>
            <a:off x="439738" y="59896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Rectangle 2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35313" y="60023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18" name="Rectangle 23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00850" y="59785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C2E97-95D6-4731-9702-EAA84BC235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FE555-487A-46CE-9FB2-BC42303071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7413D8-2BAA-4432-A09C-BDC93D8A1F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526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8100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BF1D3-49A4-47D9-A4C1-54E8B01159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9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131B6-07B6-4D3D-8D8A-A4BCEDD6B7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5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37BDE6-4727-4ECB-82C0-5ADBD9D3F4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A4405-C446-4CB7-8B00-075CBC088D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3F908-43D6-47F2-A379-B009C1AD61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4F5755-7AA0-40BA-B66B-3AFB432FE91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39F4B-6A9E-4EE8-9F48-03E9FB3F11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11A65-2C2E-47DB-9305-0232E92871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752600"/>
            <a:ext cx="3810000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810000" cy="4191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7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2CC87-3765-4E15-8010-8101ED0146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/>
          <p:cNvGrpSpPr>
            <a:grpSpLocks/>
          </p:cNvGrpSpPr>
          <p:nvPr/>
        </p:nvGrpSpPr>
        <p:grpSpPr bwMode="auto">
          <a:xfrm>
            <a:off x="177800" y="230188"/>
            <a:ext cx="203200" cy="6503987"/>
            <a:chOff x="112" y="145"/>
            <a:chExt cx="128" cy="4097"/>
          </a:xfrm>
        </p:grpSpPr>
        <p:sp>
          <p:nvSpPr>
            <p:cNvPr id="33800" name="Rectangle 8"/>
            <p:cNvSpPr>
              <a:spLocks noChangeArrowheads="1"/>
            </p:cNvSpPr>
            <p:nvPr/>
          </p:nvSpPr>
          <p:spPr bwMode="auto">
            <a:xfrm flipH="1">
              <a:off x="192" y="162"/>
              <a:ext cx="48" cy="408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33801" name="Rectangle 9"/>
            <p:cNvSpPr>
              <a:spLocks noChangeArrowheads="1"/>
            </p:cNvSpPr>
            <p:nvPr/>
          </p:nvSpPr>
          <p:spPr bwMode="auto">
            <a:xfrm>
              <a:off x="112" y="145"/>
              <a:ext cx="48" cy="3941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en-US"/>
            </a:p>
          </p:txBody>
        </p:sp>
      </p:grpSp>
      <p:grpSp>
        <p:nvGrpSpPr>
          <p:cNvPr id="1027" name="Group 10"/>
          <p:cNvGrpSpPr>
            <a:grpSpLocks/>
          </p:cNvGrpSpPr>
          <p:nvPr/>
        </p:nvGrpSpPr>
        <p:grpSpPr bwMode="auto">
          <a:xfrm>
            <a:off x="8793163" y="220663"/>
            <a:ext cx="198437" cy="6408737"/>
            <a:chOff x="5539" y="139"/>
            <a:chExt cx="125" cy="4037"/>
          </a:xfrm>
        </p:grpSpPr>
        <p:sp>
          <p:nvSpPr>
            <p:cNvPr id="33803" name="Rectangle 11"/>
            <p:cNvSpPr>
              <a:spLocks noChangeArrowheads="1"/>
            </p:cNvSpPr>
            <p:nvPr/>
          </p:nvSpPr>
          <p:spPr bwMode="auto">
            <a:xfrm rot="-10800000" flipH="1" flipV="1">
              <a:off x="5621" y="139"/>
              <a:ext cx="43" cy="398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33804" name="Rectangle 12"/>
            <p:cNvSpPr>
              <a:spLocks noChangeArrowheads="1"/>
            </p:cNvSpPr>
            <p:nvPr/>
          </p:nvSpPr>
          <p:spPr bwMode="auto">
            <a:xfrm rot="10800000" flipV="1">
              <a:off x="5539" y="240"/>
              <a:ext cx="49" cy="3936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</p:grpSp>
      <p:grpSp>
        <p:nvGrpSpPr>
          <p:cNvPr id="1028" name="Group 13"/>
          <p:cNvGrpSpPr>
            <a:grpSpLocks/>
          </p:cNvGrpSpPr>
          <p:nvPr/>
        </p:nvGrpSpPr>
        <p:grpSpPr bwMode="auto">
          <a:xfrm>
            <a:off x="412750" y="6477000"/>
            <a:ext cx="8686800" cy="228600"/>
            <a:chOff x="260" y="4080"/>
            <a:chExt cx="5472" cy="144"/>
          </a:xfrm>
        </p:grpSpPr>
        <p:sp>
          <p:nvSpPr>
            <p:cNvPr id="33806" name="Rectangle 14"/>
            <p:cNvSpPr>
              <a:spLocks noChangeArrowheads="1"/>
            </p:cNvSpPr>
            <p:nvPr/>
          </p:nvSpPr>
          <p:spPr bwMode="auto">
            <a:xfrm rot="5400000" flipV="1">
              <a:off x="2972" y="1368"/>
              <a:ext cx="48" cy="547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33807" name="Rectangle 15"/>
            <p:cNvSpPr>
              <a:spLocks noChangeArrowheads="1"/>
            </p:cNvSpPr>
            <p:nvPr/>
          </p:nvSpPr>
          <p:spPr bwMode="auto">
            <a:xfrm rot="5400000" flipV="1">
              <a:off x="2914" y="1522"/>
              <a:ext cx="48" cy="5355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</p:grpSp>
      <p:grpSp>
        <p:nvGrpSpPr>
          <p:cNvPr id="1029" name="Group 16"/>
          <p:cNvGrpSpPr>
            <a:grpSpLocks/>
          </p:cNvGrpSpPr>
          <p:nvPr/>
        </p:nvGrpSpPr>
        <p:grpSpPr bwMode="auto">
          <a:xfrm>
            <a:off x="76200" y="176213"/>
            <a:ext cx="8745538" cy="161925"/>
            <a:chOff x="48" y="111"/>
            <a:chExt cx="5509" cy="102"/>
          </a:xfrm>
        </p:grpSpPr>
        <p:sp>
          <p:nvSpPr>
            <p:cNvPr id="33809" name="Rectangle 17"/>
            <p:cNvSpPr>
              <a:spLocks noChangeArrowheads="1"/>
            </p:cNvSpPr>
            <p:nvPr/>
          </p:nvSpPr>
          <p:spPr bwMode="auto">
            <a:xfrm rot="5400000" flipV="1">
              <a:off x="2853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33810" name="Rectangle 18"/>
            <p:cNvSpPr>
              <a:spLocks noChangeArrowheads="1"/>
            </p:cNvSpPr>
            <p:nvPr/>
          </p:nvSpPr>
          <p:spPr bwMode="auto">
            <a:xfrm rot="5400000" flipV="1">
              <a:off x="2783" y="-2624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</p:grpSp>
      <p:grpSp>
        <p:nvGrpSpPr>
          <p:cNvPr id="1030" name="Group 22"/>
          <p:cNvGrpSpPr>
            <a:grpSpLocks/>
          </p:cNvGrpSpPr>
          <p:nvPr/>
        </p:nvGrpSpPr>
        <p:grpSpPr bwMode="auto">
          <a:xfrm>
            <a:off x="71438" y="176213"/>
            <a:ext cx="8745537" cy="161925"/>
            <a:chOff x="45" y="111"/>
            <a:chExt cx="5509" cy="102"/>
          </a:xfrm>
        </p:grpSpPr>
        <p:sp>
          <p:nvSpPr>
            <p:cNvPr id="33812" name="Rectangle 20"/>
            <p:cNvSpPr>
              <a:spLocks noChangeArrowheads="1"/>
            </p:cNvSpPr>
            <p:nvPr/>
          </p:nvSpPr>
          <p:spPr bwMode="auto">
            <a:xfrm rot="5400000" flipV="1">
              <a:off x="2850" y="-2491"/>
              <a:ext cx="37" cy="5371"/>
            </a:xfrm>
            <a:prstGeom prst="rect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  <p:sp>
          <p:nvSpPr>
            <p:cNvPr id="33813" name="Rectangle 21"/>
            <p:cNvSpPr>
              <a:spLocks noChangeArrowheads="1"/>
            </p:cNvSpPr>
            <p:nvPr/>
          </p:nvSpPr>
          <p:spPr bwMode="auto">
            <a:xfrm rot="5400000" flipV="1">
              <a:off x="2781" y="-2625"/>
              <a:ext cx="38" cy="5509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CA"/>
            </a:p>
          </p:txBody>
        </p:sp>
      </p:grpSp>
      <p:sp>
        <p:nvSpPr>
          <p:cNvPr id="1031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2" name="Rectangle 2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52600"/>
            <a:ext cx="77724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3819" name="Rectangle 2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019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820" name="Rectangle 2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n-US"/>
              <a:t>www.turnbacktogod.com</a:t>
            </a:r>
          </a:p>
        </p:txBody>
      </p:sp>
      <p:sp>
        <p:nvSpPr>
          <p:cNvPr id="33821" name="Rectangle 2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019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56F4766-12C6-4B8D-A3A4-3C5E2415C4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2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images.google.com/imgres?imgurl=www.worldzone.net/internet/barb_bill/religion/CHRIST.gif&amp;imgrefurl=http://www.worldzone.net/internet/barb_bill/index-9.html&amp;h=433&amp;w=308&amp;prev=/images%3Fq%3Dchrist.gif%26svnum%3D10%26hl%3Den%26lr%3D%26ie%3DUTF-8%26oe%3DUTF-8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google.com/imgres?imgurl=www3.sympatico.ca/sims-will/CHRIST.GIF&amp;imgrefurl=http://www3.sympatico.ca/sims-will/&amp;h=49&amp;w=122&amp;prev=/images%3Fq%3Dchrist.gif%26start%3D280%26svnum%3D10%26hl%3Den%26lr%3D%26ie%3DUTF-8%26oe%3DUTF-8%26sa%3DN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s.google.com/imgres?imgurl=www.acu.edu/student/clubs/tkg/christ.gif&amp;imgrefurl=http://www.acu.edu/student/clubs/tkg/&amp;h=155&amp;w=191&amp;prev=/images%3Fq%3Dchrist.gif%26start%3D60%26svnum%3D10%26hl%3Den%26lr%3D%26ie%3DUTF-8%26oe%3DUTF-8%26sa%3DN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images.google.com/imgres?imgurl=www.acu.edu/student/clubs/tkg/christ.gif&amp;imgrefurl=http://www.acu.edu/student/clubs/tkg/&amp;h=155&amp;w=191&amp;prev=/images%3Fq%3Dchrist.gif%26start%3D60%26svnum%3D10%26hl%3Den%26lr%3D%26ie%3DUTF-8%26oe%3DUTF-8%26sa%3DN" TargetMode="Externa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storm.prohosting.com/~mfreedom/ikonboard/images/endtimes.gif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images.google.com/imgres?imgurl=www.historycooperative.org/journals/cp/vol-01/no-04/slavery/images/shackles.gif&amp;imgrefurl=http://www.historycooperative.org/journals/cp/vol-01/no-04/slavery/&amp;h=210&amp;w=140&amp;prev=/images%3Fq%3Dshackles.gif%26svnum%3D10%26hl%3Den%26lr%3D%26ie%3DUTF-8%26oe%3DUTF-8%26sa%3DN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Books of the New Testament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200400"/>
            <a:ext cx="5715000" cy="1676400"/>
          </a:xfrm>
        </p:spPr>
        <p:txBody>
          <a:bodyPr/>
          <a:lstStyle/>
          <a:p>
            <a:pPr eaLnBrk="1" hangingPunct="1"/>
            <a:endParaRPr lang="en-US" sz="3200" b="1" smtClean="0">
              <a:solidFill>
                <a:srgbClr val="C00000"/>
              </a:solidFill>
            </a:endParaRPr>
          </a:p>
          <a:p>
            <a:pPr eaLnBrk="1" hangingPunct="1"/>
            <a:endParaRPr lang="en-US" sz="3200" b="1" smtClean="0">
              <a:solidFill>
                <a:srgbClr val="C00000"/>
              </a:solidFill>
            </a:endParaRPr>
          </a:p>
          <a:p>
            <a:pPr eaLnBrk="1" hangingPunct="1"/>
            <a:r>
              <a:rPr lang="en-US" sz="32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Matthew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91000"/>
          </a:xfrm>
        </p:spPr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Link between Old and New Testaments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Jesus is the true Messiah, the fulfillment of Old Testament prophecies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A Jew writing to fellow Jews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 Systematic use of Jesus’ sermons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Key chapters:  5-7 – Sermon on the Mount</a:t>
            </a:r>
          </a:p>
        </p:txBody>
      </p:sp>
      <p:pic>
        <p:nvPicPr>
          <p:cNvPr id="4100" name="Picture 5" descr="CHRIS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43800" y="533400"/>
            <a:ext cx="993775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Mark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The gospel of action (emphasizes works more than words)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Writing to Romans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Starts with John the Baptist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Short and rugged gospel</a:t>
            </a:r>
            <a:endParaRPr lang="en-US" smtClean="0"/>
          </a:p>
        </p:txBody>
      </p:sp>
      <p:pic>
        <p:nvPicPr>
          <p:cNvPr id="5124" name="Picture 5" descr="Chri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29400" y="3352800"/>
            <a:ext cx="1747838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Luke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7772400" cy="4191000"/>
          </a:xfrm>
        </p:spPr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Written for Theophilus, a Roman official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Christ is savior of every person, not Jews only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Reflects doctor's heart 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Great joy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Gospel of prayer</a:t>
            </a:r>
          </a:p>
          <a:p>
            <a:pPr eaLnBrk="1" hangingPunct="1"/>
            <a:endParaRPr lang="en-US" smtClean="0"/>
          </a:p>
        </p:txBody>
      </p:sp>
      <p:pic>
        <p:nvPicPr>
          <p:cNvPr id="6148" name="Picture 5" descr="CHRIS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72200" y="762000"/>
            <a:ext cx="1981200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John</a:t>
            </a:r>
          </a:p>
        </p:txBody>
      </p:sp>
      <p:sp>
        <p:nvSpPr>
          <p:cNvPr id="7171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Written to everyone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Established deity of Christ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Not so much on what Jesus did as what kind of person He was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Great themes: light, life, love, truth, the Father-Son relationship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John 17 -- High Priestly prayer</a:t>
            </a:r>
            <a:r>
              <a:rPr lang="en-US" smtClean="0"/>
              <a:t> </a:t>
            </a:r>
          </a:p>
        </p:txBody>
      </p:sp>
      <p:sp>
        <p:nvSpPr>
          <p:cNvPr id="7172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Gospel comparison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Matthew is longest; Mark is shortest</a:t>
            </a:r>
            <a:r>
              <a:rPr lang="en-US" smtClean="0"/>
              <a:t> </a:t>
            </a:r>
            <a:endParaRPr lang="en-US" smtClean="0">
              <a:cs typeface="Times New Roman" charset="0"/>
            </a:endParaRPr>
          </a:p>
          <a:p>
            <a:pPr eaLnBrk="1" hangingPunct="1"/>
            <a:r>
              <a:rPr lang="en-US" smtClean="0">
                <a:cs typeface="Times New Roman" charset="0"/>
              </a:rPr>
              <a:t>Only Matthew and Luke tell of Jesus' birth and childhood</a:t>
            </a:r>
          </a:p>
        </p:txBody>
      </p:sp>
      <p:sp>
        <p:nvSpPr>
          <p:cNvPr id="8196" name="AutoShape 5" descr="christ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024313" y="2982913"/>
            <a:ext cx="1096962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  <p:pic>
        <p:nvPicPr>
          <p:cNvPr id="8197" name="Picture 7" descr="christ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533400"/>
            <a:ext cx="132556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Footer Placeholder 7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Gospel comparison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n-US" sz="2800" smtClean="0">
                <a:cs typeface="Times New Roman" charset="0"/>
              </a:rPr>
              <a:t>Geography of ministry:</a:t>
            </a:r>
          </a:p>
          <a:p>
            <a:pPr lvl="1" eaLnBrk="1" hangingPunct="1"/>
            <a:r>
              <a:rPr lang="en-US" sz="2400" smtClean="0">
                <a:cs typeface="Times New Roman" charset="0"/>
              </a:rPr>
              <a:t>Matthew and Mark:  Galilean ministry</a:t>
            </a:r>
          </a:p>
          <a:p>
            <a:pPr lvl="1" eaLnBrk="1" hangingPunct="1"/>
            <a:r>
              <a:rPr lang="en-US" sz="2400" smtClean="0">
                <a:cs typeface="Times New Roman" charset="0"/>
              </a:rPr>
              <a:t>Luke:  ministry in Perea</a:t>
            </a:r>
          </a:p>
          <a:p>
            <a:pPr lvl="1" eaLnBrk="1" hangingPunct="1"/>
            <a:r>
              <a:rPr lang="en-US" sz="2400" smtClean="0">
                <a:cs typeface="Times New Roman" charset="0"/>
              </a:rPr>
              <a:t>John:  ministry in Judea</a:t>
            </a:r>
          </a:p>
        </p:txBody>
      </p:sp>
      <p:sp>
        <p:nvSpPr>
          <p:cNvPr id="9220" name="AutoShape 4" descr="christ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4024313" y="2982913"/>
            <a:ext cx="1096962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  <p:pic>
        <p:nvPicPr>
          <p:cNvPr id="9221" name="Picture 7" descr="Map of Galilee, Judea and Samaria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135563" y="533400"/>
            <a:ext cx="3389312" cy="5867400"/>
          </a:xfrm>
          <a:noFill/>
        </p:spPr>
      </p:pic>
      <p:sp>
        <p:nvSpPr>
          <p:cNvPr id="9222" name="Footer Placeholder 7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Acts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Church history (acts of some of the Apostle – primarily Peter and Paul)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Paul’s 3 missionary journeys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Key chapters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Acts 2 – Day of Pentecost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Acts 15 -- pivotal decision</a:t>
            </a:r>
            <a:br>
              <a:rPr lang="en-US" smtClean="0">
                <a:cs typeface="Times New Roman" charset="0"/>
              </a:rPr>
            </a:br>
            <a:endParaRPr lang="en-US" smtClean="0">
              <a:cs typeface="Times New Roman" charset="0"/>
            </a:endParaRPr>
          </a:p>
        </p:txBody>
      </p:sp>
      <p:sp>
        <p:nvSpPr>
          <p:cNvPr id="10244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Romans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Righteousness of God and salvation through faith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Established Paul's credentials with church he had never visited 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missionary fund-raising letter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Luther / Wesley</a:t>
            </a:r>
            <a:br>
              <a:rPr lang="en-US" smtClean="0">
                <a:cs typeface="Times New Roman" charset="0"/>
              </a:rPr>
            </a:br>
            <a:endParaRPr lang="en-US" smtClean="0">
              <a:cs typeface="Times New Roman" charset="0"/>
            </a:endParaRPr>
          </a:p>
        </p:txBody>
      </p:sp>
      <p:sp>
        <p:nvSpPr>
          <p:cNvPr id="11268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1 Corinthians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5791200" cy="4191000"/>
          </a:xfrm>
        </p:spPr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Serious problems and disorder in a divided church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Immorality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Order in services  13:1; 14:33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Key chapter: 1 Corinthians 13 -- love chapter</a:t>
            </a:r>
            <a:r>
              <a:rPr lang="en-US" smtClean="0"/>
              <a:t> 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76988" y="2366963"/>
            <a:ext cx="2233612" cy="197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2 Corinthians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Paul defends his ministry as an Apostle and as founder of Corinthian church, profound concern for young Christians  4:5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5:20-21</a:t>
            </a:r>
            <a:endParaRPr lang="en-US" smtClean="0"/>
          </a:p>
        </p:txBody>
      </p:sp>
      <p:sp>
        <p:nvSpPr>
          <p:cNvPr id="13316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Galatians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4953000" cy="4191000"/>
          </a:xfrm>
        </p:spPr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Settle the debate:  Must one submit to Jewish law, including circumcision, to become a Christian? (5:1)</a:t>
            </a:r>
          </a:p>
          <a:p>
            <a:pPr eaLnBrk="1" hangingPunct="1"/>
            <a:endParaRPr lang="en-US" smtClean="0"/>
          </a:p>
        </p:txBody>
      </p:sp>
      <p:pic>
        <p:nvPicPr>
          <p:cNvPr id="14340" name="Picture 5" descr="jew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48400" y="1447800"/>
            <a:ext cx="20478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Ephesians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A prison epistle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The grandeur of the Church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Body of Christ 1:23, 4:16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Temple of God 2:20-22 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Bride of Christ 5:23-32</a:t>
            </a:r>
            <a:br>
              <a:rPr lang="en-US" smtClean="0">
                <a:cs typeface="Times New Roman" charset="0"/>
              </a:rPr>
            </a:br>
            <a:endParaRPr lang="en-US" smtClean="0">
              <a:cs typeface="Times New Roman" charset="0"/>
            </a:endParaRPr>
          </a:p>
        </p:txBody>
      </p:sp>
      <p:pic>
        <p:nvPicPr>
          <p:cNvPr id="15364" name="Picture 5" descr="church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0" y="3733800"/>
            <a:ext cx="3165475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Philippians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4876800" cy="4191000"/>
          </a:xfrm>
        </p:spPr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A prison epistle. 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Beware of legalism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Live joyfully in Christ in the midst of adverse circumstances</a:t>
            </a:r>
            <a:endParaRPr lang="en-US" smtClean="0"/>
          </a:p>
        </p:txBody>
      </p:sp>
      <p:pic>
        <p:nvPicPr>
          <p:cNvPr id="16388" name="Picture 5" descr="philip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8800" y="1447800"/>
            <a:ext cx="2227263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Colossians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Prison epistle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Against Gnosticism (superior knowledge) 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Believed in a ladder of deities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Asceticism (isolation from the world and all luxury)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The deity and all-sufficiency of Christ</a:t>
            </a:r>
          </a:p>
          <a:p>
            <a:pPr eaLnBrk="1" hangingPunct="1">
              <a:buFontTx/>
              <a:buNone/>
            </a:pPr>
            <a:endParaRPr lang="en-US" smtClean="0">
              <a:cs typeface="Times New Roman" charset="0"/>
            </a:endParaRPr>
          </a:p>
        </p:txBody>
      </p:sp>
      <p:sp>
        <p:nvSpPr>
          <p:cNvPr id="17412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1 and 2 Thessalonians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Eschatology, 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Last things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Christ’s Second Coming </a:t>
            </a:r>
          </a:p>
        </p:txBody>
      </p:sp>
      <p:pic>
        <p:nvPicPr>
          <p:cNvPr id="18436" name="Picture 5" descr="endtime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800" y="4114800"/>
            <a:ext cx="1768475" cy="176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1 Timothy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5486400" cy="4191000"/>
          </a:xfrm>
        </p:spPr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Care of the church at Ephesus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Emphasizes godliness in a minister of Gospel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Beliefs and feelings about Church administration  4:12</a:t>
            </a:r>
            <a:endParaRPr lang="en-US" smtClean="0"/>
          </a:p>
        </p:txBody>
      </p:sp>
      <p:pic>
        <p:nvPicPr>
          <p:cNvPr id="19460" name="Picture 5" descr="ephes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600200"/>
            <a:ext cx="2459038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2 Timothy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Paul's final letter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His dying shout of triumph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Tells Timothy to stand by his faith and to live by high convictions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“Last words from death row”</a:t>
            </a:r>
            <a:br>
              <a:rPr lang="en-US" smtClean="0">
                <a:cs typeface="Times New Roman" charset="0"/>
              </a:rPr>
            </a:br>
            <a:endParaRPr lang="en-US" smtClean="0">
              <a:cs typeface="Times New Roman" charset="0"/>
            </a:endParaRPr>
          </a:p>
        </p:txBody>
      </p:sp>
      <p:sp>
        <p:nvSpPr>
          <p:cNvPr id="20484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Titus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4572000" cy="4572000"/>
          </a:xfrm>
        </p:spPr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Warns against counterfeit Christians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Qualifications for church leaders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Concerning churches at Crete</a:t>
            </a:r>
            <a:endParaRPr lang="en-US" smtClean="0"/>
          </a:p>
        </p:txBody>
      </p:sp>
      <p:pic>
        <p:nvPicPr>
          <p:cNvPr id="21508" name="Picture 5" descr="cre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609600"/>
            <a:ext cx="3273425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7" descr="counterfei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304800"/>
            <a:ext cx="2286000" cy="178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Footer Placeholder 7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Philemon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Letter from prison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On behalf of a runaway slave, Onesimus</a:t>
            </a:r>
            <a:br>
              <a:rPr lang="en-US" smtClean="0">
                <a:cs typeface="Times New Roman" charset="0"/>
              </a:rPr>
            </a:br>
            <a:endParaRPr lang="en-US" smtClean="0">
              <a:cs typeface="Times New Roman" charset="0"/>
            </a:endParaRPr>
          </a:p>
        </p:txBody>
      </p:sp>
      <p:pic>
        <p:nvPicPr>
          <p:cNvPr id="22532" name="Picture 5" descr="shackles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3429000"/>
            <a:ext cx="15748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Hebrews	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752600"/>
            <a:ext cx="6019800" cy="4572000"/>
          </a:xfrm>
        </p:spPr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Written to persecuted Christian Jews tempted to deny their faith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Better: The superiority of Christ and faith in Him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Key chapter: Hebrews 11 -- Faith chapter</a:t>
            </a:r>
          </a:p>
          <a:p>
            <a:pPr eaLnBrk="1" hangingPunct="1">
              <a:buFontTx/>
              <a:buNone/>
            </a:pPr>
            <a:r>
              <a:rPr lang="en-US" smtClean="0"/>
              <a:t> </a:t>
            </a:r>
          </a:p>
        </p:txBody>
      </p:sp>
      <p:pic>
        <p:nvPicPr>
          <p:cNvPr id="23556" name="Picture 5" descr="hebrews"/>
          <p:cNvPicPr>
            <a:picLocks noChangeAspect="1" noChangeArrowheads="1"/>
          </p:cNvPicPr>
          <p:nvPr/>
        </p:nvPicPr>
        <p:blipFill>
          <a:blip r:embed="rId2"/>
          <a:srcRect l="26668" t="16881" r="2222" b="1524"/>
          <a:stretch>
            <a:fillRect/>
          </a:stretch>
        </p:blipFill>
        <p:spPr bwMode="auto">
          <a:xfrm>
            <a:off x="6934200" y="1828800"/>
            <a:ext cx="168116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James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1:27  Good works and pure religion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The necessity of a living faith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Exposes subtle sins  </a:t>
            </a:r>
          </a:p>
          <a:p>
            <a:pPr lvl="1" eaLnBrk="1" hangingPunct="1"/>
            <a:r>
              <a:rPr lang="en-US" smtClean="0">
                <a:cs typeface="Times New Roman" charset="0"/>
              </a:rPr>
              <a:t>pride, gossip, aloofness, materialism and practical atheism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Proving your faith by your works</a:t>
            </a:r>
          </a:p>
          <a:p>
            <a:pPr eaLnBrk="1" hangingPunct="1">
              <a:buFontTx/>
              <a:buNone/>
            </a:pPr>
            <a:endParaRPr lang="en-US" smtClean="0"/>
          </a:p>
        </p:txBody>
      </p:sp>
      <p:sp>
        <p:nvSpPr>
          <p:cNvPr id="24580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1 Peter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The Christian attitude or frame of mind in the midst of suffering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Emphasis on holiness</a:t>
            </a:r>
            <a:endParaRPr lang="en-US" smtClean="0"/>
          </a:p>
        </p:txBody>
      </p:sp>
      <p:pic>
        <p:nvPicPr>
          <p:cNvPr id="25604" name="Picture 5" descr="holy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0000FF"/>
              </a:clrFrom>
              <a:clrTo>
                <a:srgbClr val="0000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29200" y="3505200"/>
            <a:ext cx="2895600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2 Peter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Affirms Second Coming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Cries out against evils of heresy and teachers of error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A prediction of apostasy</a:t>
            </a:r>
            <a:endParaRPr lang="en-US" smtClean="0"/>
          </a:p>
        </p:txBody>
      </p:sp>
      <p:pic>
        <p:nvPicPr>
          <p:cNvPr id="26628" name="Picture 5" descr="wro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7000" y="3886200"/>
            <a:ext cx="131127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1 John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A letter written from Ephesus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If we are His, we will love one another and live righteously</a:t>
            </a:r>
            <a:endParaRPr lang="en-US" smtClean="0"/>
          </a:p>
        </p:txBody>
      </p:sp>
      <p:pic>
        <p:nvPicPr>
          <p:cNvPr id="27652" name="Picture 5" descr="lo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9525" y="3733800"/>
            <a:ext cx="158115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2 John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Denounces false and heretical teachers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Walking in truth and love</a:t>
            </a:r>
            <a:endParaRPr lang="en-US" smtClean="0"/>
          </a:p>
        </p:txBody>
      </p:sp>
      <p:pic>
        <p:nvPicPr>
          <p:cNvPr id="28676" name="Picture 5" descr="tru-fal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3810000"/>
            <a:ext cx="2732088" cy="112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3 John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>
                <a:cs typeface="Times New Roman" charset="0"/>
              </a:rPr>
              <a:t>Vast difference between good and bad behavior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cs typeface="Times New Roman" charset="0"/>
              </a:rPr>
              <a:t>Emphases: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cs typeface="Times New Roman" charset="0"/>
              </a:rPr>
              <a:t>Prayer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cs typeface="Times New Roman" charset="0"/>
              </a:rPr>
              <a:t>Faithful work in the Church 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cs typeface="Times New Roman" charset="0"/>
              </a:rPr>
              <a:t>Christian integrity</a:t>
            </a:r>
          </a:p>
          <a:p>
            <a:pPr eaLnBrk="1" hangingPunct="1">
              <a:lnSpc>
                <a:spcPct val="90000"/>
              </a:lnSpc>
            </a:pPr>
            <a:r>
              <a:rPr lang="en-US" smtClean="0">
                <a:cs typeface="Times New Roman" charset="0"/>
              </a:rPr>
              <a:t>Hospitality toward itinerant ministers,	v 11</a:t>
            </a:r>
          </a:p>
          <a:p>
            <a:pPr eaLnBrk="1" hangingPunct="1">
              <a:lnSpc>
                <a:spcPct val="90000"/>
              </a:lnSpc>
            </a:pPr>
            <a:endParaRPr lang="en-US" smtClean="0"/>
          </a:p>
        </p:txBody>
      </p:sp>
      <p:sp>
        <p:nvSpPr>
          <p:cNvPr id="29700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Jude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The faith once for all delivered to the saints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A great doxology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Immoral character of heretics</a:t>
            </a:r>
          </a:p>
          <a:p>
            <a:pPr eaLnBrk="1" hangingPunct="1"/>
            <a:endParaRPr lang="en-US" smtClean="0"/>
          </a:p>
        </p:txBody>
      </p:sp>
      <p:sp>
        <p:nvSpPr>
          <p:cNvPr id="30724" name="Footer Placeholder 5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Revelation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>
                <a:cs typeface="Times New Roman" charset="0"/>
              </a:rPr>
              <a:t>The grand finale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Visions about the future</a:t>
            </a:r>
          </a:p>
          <a:p>
            <a:pPr eaLnBrk="1" hangingPunct="1"/>
            <a:r>
              <a:rPr lang="en-US" smtClean="0">
                <a:cs typeface="Times New Roman" charset="0"/>
              </a:rPr>
              <a:t>Ultimate triumph of Christ and the New Heaven and New Earth</a:t>
            </a:r>
            <a:r>
              <a:rPr lang="en-US" smtClean="0"/>
              <a:t> </a:t>
            </a:r>
          </a:p>
        </p:txBody>
      </p:sp>
      <p:pic>
        <p:nvPicPr>
          <p:cNvPr id="31748" name="Picture 7" descr="futu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4343400"/>
            <a:ext cx="2468563" cy="163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Footer Placeholder 6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n-US" sz="1600" b="1" smtClean="0">
                <a:solidFill>
                  <a:srgbClr val="C00000"/>
                </a:solidFill>
              </a:rPr>
              <a:t>www.turnbacktogod.com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FINEDINNAVIGATOR" val="False"/>
  <p:tag name="BRANCHTO" val="0"/>
</p:tagLst>
</file>

<file path=ppt/theme/theme1.xml><?xml version="1.0" encoding="utf-8"?>
<a:theme xmlns:a="http://schemas.openxmlformats.org/drawingml/2006/main" name="Neon Frame">
  <a:themeElements>
    <a:clrScheme name="Neon Frame 1">
      <a:dk1>
        <a:srgbClr val="808080"/>
      </a:dk1>
      <a:lt1>
        <a:srgbClr val="F8F8F8"/>
      </a:lt1>
      <a:dk2>
        <a:srgbClr val="000000"/>
      </a:dk2>
      <a:lt2>
        <a:srgbClr val="FFFFFF"/>
      </a:lt2>
      <a:accent1>
        <a:srgbClr val="6699FF"/>
      </a:accent1>
      <a:accent2>
        <a:srgbClr val="9933FF"/>
      </a:accent2>
      <a:accent3>
        <a:srgbClr val="AAAAAA"/>
      </a:accent3>
      <a:accent4>
        <a:srgbClr val="D4D4D4"/>
      </a:accent4>
      <a:accent5>
        <a:srgbClr val="B8CAFF"/>
      </a:accent5>
      <a:accent6>
        <a:srgbClr val="8A2DE7"/>
      </a:accent6>
      <a:hlink>
        <a:srgbClr val="00FFFF"/>
      </a:hlink>
      <a:folHlink>
        <a:srgbClr val="0099CC"/>
      </a:folHlink>
    </a:clrScheme>
    <a:fontScheme name="Neon Frame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Neon Fram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on Fram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on Fra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on Fram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on Frame 5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FF6600"/>
        </a:accent1>
        <a:accent2>
          <a:srgbClr val="FF41FF"/>
        </a:accent2>
        <a:accent3>
          <a:srgbClr val="AAAAAA"/>
        </a:accent3>
        <a:accent4>
          <a:srgbClr val="D4D4D4"/>
        </a:accent4>
        <a:accent5>
          <a:srgbClr val="FFB8AA"/>
        </a:accent5>
        <a:accent6>
          <a:srgbClr val="E73AE7"/>
        </a:accent6>
        <a:hlink>
          <a:srgbClr val="FF0066"/>
        </a:hlink>
        <a:folHlink>
          <a:srgbClr val="CC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on Frame 6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FF4FC9"/>
        </a:accent1>
        <a:accent2>
          <a:srgbClr val="FF91B6"/>
        </a:accent2>
        <a:accent3>
          <a:srgbClr val="AAAAAA"/>
        </a:accent3>
        <a:accent4>
          <a:srgbClr val="D4D4D4"/>
        </a:accent4>
        <a:accent5>
          <a:srgbClr val="FFB2E1"/>
        </a:accent5>
        <a:accent6>
          <a:srgbClr val="E783A5"/>
        </a:accent6>
        <a:hlink>
          <a:srgbClr val="FF99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Office\Templates\Presentation Designs\Neon Frame.pot</Template>
  <TotalTime>376</TotalTime>
  <Words>687</Words>
  <Application>Microsoft PowerPoint 7.0</Application>
  <PresentationFormat>On-screen Show (4:3)</PresentationFormat>
  <Paragraphs>159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Times New Roman</vt:lpstr>
      <vt:lpstr>Arial</vt:lpstr>
      <vt:lpstr>Tahoma</vt:lpstr>
      <vt:lpstr>Calibri</vt:lpstr>
      <vt:lpstr>Neon Frame</vt:lpstr>
      <vt:lpstr>Books of the New Testament</vt:lpstr>
      <vt:lpstr>Matthew</vt:lpstr>
      <vt:lpstr>Mark</vt:lpstr>
      <vt:lpstr>Luke</vt:lpstr>
      <vt:lpstr>John</vt:lpstr>
      <vt:lpstr>Gospel comparison</vt:lpstr>
      <vt:lpstr>Gospel comparison</vt:lpstr>
      <vt:lpstr>Acts</vt:lpstr>
      <vt:lpstr>Romans</vt:lpstr>
      <vt:lpstr>1 Corinthians</vt:lpstr>
      <vt:lpstr>2 Corinthians</vt:lpstr>
      <vt:lpstr>Galatians</vt:lpstr>
      <vt:lpstr>Ephesians</vt:lpstr>
      <vt:lpstr>Philippians</vt:lpstr>
      <vt:lpstr>Colossians</vt:lpstr>
      <vt:lpstr>1 and 2 Thessalonians</vt:lpstr>
      <vt:lpstr>1 Timothy</vt:lpstr>
      <vt:lpstr>2 Timothy</vt:lpstr>
      <vt:lpstr>Titus</vt:lpstr>
      <vt:lpstr>Philemon</vt:lpstr>
      <vt:lpstr>Hebrews </vt:lpstr>
      <vt:lpstr>James</vt:lpstr>
      <vt:lpstr>1 Peter</vt:lpstr>
      <vt:lpstr>2 Peter</vt:lpstr>
      <vt:lpstr>1 John</vt:lpstr>
      <vt:lpstr>2 John</vt:lpstr>
      <vt:lpstr>3 John</vt:lpstr>
      <vt:lpstr>Jude</vt:lpstr>
      <vt:lpstr>Revelation</vt:lpstr>
    </vt:vector>
  </TitlesOfParts>
  <Company>Southern Nazarene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Books of the New Testament</dc:title>
  <dc:creator>it</dc:creator>
  <cp:lastModifiedBy>George</cp:lastModifiedBy>
  <cp:revision>21</cp:revision>
  <cp:lastPrinted>1601-01-01T00:00:00Z</cp:lastPrinted>
  <dcterms:created xsi:type="dcterms:W3CDTF">2002-12-04T12:32:22Z</dcterms:created>
  <dcterms:modified xsi:type="dcterms:W3CDTF">2008-10-03T10:58:47Z</dcterms:modified>
</cp:coreProperties>
</file>